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65"/>
  </p:notesMasterIdLst>
  <p:sldIdLst>
    <p:sldId id="332" r:id="rId2"/>
    <p:sldId id="336" r:id="rId3"/>
    <p:sldId id="337" r:id="rId4"/>
    <p:sldId id="340" r:id="rId5"/>
    <p:sldId id="341" r:id="rId6"/>
    <p:sldId id="343" r:id="rId7"/>
    <p:sldId id="344" r:id="rId8"/>
    <p:sldId id="446" r:id="rId9"/>
    <p:sldId id="345" r:id="rId10"/>
    <p:sldId id="346" r:id="rId11"/>
    <p:sldId id="347" r:id="rId12"/>
    <p:sldId id="351" r:id="rId13"/>
    <p:sldId id="352" r:id="rId14"/>
    <p:sldId id="354" r:id="rId15"/>
    <p:sldId id="355" r:id="rId16"/>
    <p:sldId id="444" r:id="rId17"/>
    <p:sldId id="357" r:id="rId18"/>
    <p:sldId id="445" r:id="rId19"/>
    <p:sldId id="359" r:id="rId20"/>
    <p:sldId id="447" r:id="rId21"/>
    <p:sldId id="362" r:id="rId22"/>
    <p:sldId id="363" r:id="rId23"/>
    <p:sldId id="364" r:id="rId24"/>
    <p:sldId id="365" r:id="rId25"/>
    <p:sldId id="450" r:id="rId26"/>
    <p:sldId id="368" r:id="rId27"/>
    <p:sldId id="369" r:id="rId28"/>
    <p:sldId id="448" r:id="rId29"/>
    <p:sldId id="382" r:id="rId30"/>
    <p:sldId id="383" r:id="rId31"/>
    <p:sldId id="384" r:id="rId32"/>
    <p:sldId id="385" r:id="rId33"/>
    <p:sldId id="388" r:id="rId34"/>
    <p:sldId id="390" r:id="rId35"/>
    <p:sldId id="473" r:id="rId36"/>
    <p:sldId id="474" r:id="rId37"/>
    <p:sldId id="475" r:id="rId38"/>
    <p:sldId id="476" r:id="rId39"/>
    <p:sldId id="477" r:id="rId40"/>
    <p:sldId id="391" r:id="rId41"/>
    <p:sldId id="392" r:id="rId42"/>
    <p:sldId id="394" r:id="rId43"/>
    <p:sldId id="393" r:id="rId44"/>
    <p:sldId id="408" r:id="rId45"/>
    <p:sldId id="409" r:id="rId46"/>
    <p:sldId id="405" r:id="rId47"/>
    <p:sldId id="411" r:id="rId48"/>
    <p:sldId id="414" r:id="rId49"/>
    <p:sldId id="415" r:id="rId50"/>
    <p:sldId id="416" r:id="rId51"/>
    <p:sldId id="417" r:id="rId52"/>
    <p:sldId id="418" r:id="rId53"/>
    <p:sldId id="419" r:id="rId54"/>
    <p:sldId id="422" r:id="rId55"/>
    <p:sldId id="424" r:id="rId56"/>
    <p:sldId id="425" r:id="rId57"/>
    <p:sldId id="426" r:id="rId58"/>
    <p:sldId id="428" r:id="rId59"/>
    <p:sldId id="429" r:id="rId60"/>
    <p:sldId id="430" r:id="rId61"/>
    <p:sldId id="463" r:id="rId62"/>
    <p:sldId id="470" r:id="rId63"/>
    <p:sldId id="431" r:id="rId64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/>
    <p:restoredTop sz="94721"/>
  </p:normalViewPr>
  <p:slideViewPr>
    <p:cSldViewPr>
      <p:cViewPr varScale="1">
        <p:scale>
          <a:sx n="88" d="100"/>
          <a:sy n="88" d="100"/>
        </p:scale>
        <p:origin x="208" y="408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99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930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8909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81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7441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8002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077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84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1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862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11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141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546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299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977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2574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742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735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033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7352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634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66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569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0775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738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73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114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1128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547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289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352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79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0415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234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2140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0724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3801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3382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80344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822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39580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17570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69273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371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408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11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80894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42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9689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2632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20755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1459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53993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1551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572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869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730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2109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829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11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696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00570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66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990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84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4481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111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047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577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535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23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06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7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9793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5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633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964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02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44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47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752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08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734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466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6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storyshots.com/rockmusic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7/31/business/20080801-metrics-graphic.html?_r=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vXRJ_Ry_y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TQ0N4QY0yc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wIAcczLUUA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cs.umd.edu/class/fall2002/cmsc838s/tichi/fisheye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54025047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Tf7bPvdeJo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wpze3RF55o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5J80uDTxD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SINGLE </a:t>
            </a:r>
            <a:r>
              <a:rPr lang="en-US" sz="5700" u="sng" dirty="0">
                <a:solidFill>
                  <a:schemeClr val="tx1"/>
                </a:solidFill>
              </a:rPr>
              <a:t>VIEW, MULTIVIEW, &amp; FOCUS+CONTEXT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/>
                </a:solidFill>
              </a:rPr>
              <a:t>slides credits </a:t>
            </a:r>
            <a:r>
              <a:rPr lang="en-US" sz="2600" dirty="0" err="1">
                <a:solidFill>
                  <a:schemeClr val="tx1"/>
                </a:solidFill>
              </a:rPr>
              <a:t>Miriah</a:t>
            </a:r>
            <a:r>
              <a:rPr lang="en-US" sz="2600" dirty="0">
                <a:solidFill>
                  <a:schemeClr val="tx1"/>
                </a:solidFill>
              </a:rPr>
              <a:t>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137816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-1" y="1600200"/>
            <a:ext cx="17340263" cy="6892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863693" y="9327691"/>
            <a:ext cx="11341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Gill Sans MT"/>
                <a:cs typeface="Gill Sans MT"/>
              </a:rPr>
              <a:t>Hen</a:t>
            </a:r>
            <a:r>
              <a:rPr spc="50" dirty="0">
                <a:latin typeface="Gill Sans MT"/>
                <a:cs typeface="Gill Sans MT"/>
              </a:rPr>
              <a:t>r</a:t>
            </a:r>
            <a:r>
              <a:rPr spc="-10" dirty="0">
                <a:latin typeface="Gill Sans MT"/>
                <a:cs typeface="Gill Sans MT"/>
              </a:rPr>
              <a:t>y</a:t>
            </a:r>
            <a:r>
              <a:rPr spc="-5" dirty="0">
                <a:latin typeface="Gill Sans MT"/>
                <a:cs typeface="Gill Sans MT"/>
              </a:rPr>
              <a:t> </a:t>
            </a:r>
            <a:r>
              <a:rPr dirty="0">
                <a:latin typeface="Gill Sans MT"/>
                <a:cs typeface="Gill Sans MT"/>
              </a:rPr>
              <a:t>2006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97215" y="685800"/>
            <a:ext cx="9945833" cy="1108781"/>
          </a:xfrm>
        </p:spPr>
        <p:txBody>
          <a:bodyPr/>
          <a:lstStyle/>
          <a:p>
            <a:r>
              <a:rPr lang="en-US" dirty="0" err="1"/>
              <a:t>MatrixExplorer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99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OVERVIEW + DETAIL</a:t>
            </a:r>
          </a:p>
          <a:p>
            <a:pPr lvl="1"/>
            <a:r>
              <a:rPr lang="en-US" dirty="0"/>
              <a:t>one view shows (often summarized) information about entire dataset, while additional view(s) shows more detailed information about a subset of the data</a:t>
            </a:r>
          </a:p>
          <a:p>
            <a:endParaRPr lang="en-US" dirty="0"/>
          </a:p>
          <a:p>
            <a:pPr marL="0" lvl="2" indent="0"/>
            <a:r>
              <a:rPr lang="en-US" u="sng" dirty="0"/>
              <a:t>rational</a:t>
            </a:r>
            <a:r>
              <a:rPr lang="en-US" dirty="0"/>
              <a:t>: for large or complex data, a single view of the entire dataset cannot capture fine details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7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4"/>
          <p:cNvSpPr/>
          <p:nvPr/>
        </p:nvSpPr>
        <p:spPr>
          <a:xfrm>
            <a:off x="3399631" y="2032000"/>
            <a:ext cx="10528300" cy="671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140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each view uses the same visual encoding, but shows a different subset of the data</a:t>
            </a:r>
          </a:p>
          <a:p>
            <a:endParaRPr lang="en-US" dirty="0"/>
          </a:p>
          <a:p>
            <a:pPr marL="0" lvl="2" indent="0"/>
            <a:r>
              <a:rPr lang="en-US" u="sng" dirty="0"/>
              <a:t>rational</a:t>
            </a:r>
            <a:r>
              <a:rPr lang="en-US" dirty="0"/>
              <a:t>: quickly compare different parts of a data set, relying on eyes instead of memory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94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8731" y="831850"/>
            <a:ext cx="12242998" cy="806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48732" y="831850"/>
            <a:ext cx="12243435" cy="8064500"/>
          </a:xfrm>
          <a:custGeom>
            <a:avLst/>
            <a:gdLst/>
            <a:ahLst/>
            <a:cxnLst/>
            <a:rect l="l" t="t" r="r" b="b"/>
            <a:pathLst>
              <a:path w="12243435" h="8064500">
                <a:moveTo>
                  <a:pt x="0" y="0"/>
                </a:moveTo>
                <a:lnTo>
                  <a:pt x="12242998" y="0"/>
                </a:lnTo>
                <a:lnTo>
                  <a:pt x="12242998" y="8064500"/>
                </a:lnTo>
                <a:lnTo>
                  <a:pt x="0" y="8064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187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9-24 at 11.18.4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4" t="29225" r="1010" b="3565"/>
          <a:stretch/>
        </p:blipFill>
        <p:spPr>
          <a:xfrm>
            <a:off x="4555331" y="3581400"/>
            <a:ext cx="11201400" cy="4191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6041"/>
              </p:ext>
            </p:extLst>
          </p:nvPr>
        </p:nvGraphicFramePr>
        <p:xfrm>
          <a:off x="1671020" y="1947334"/>
          <a:ext cx="14097000" cy="58673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5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2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8458">
                <a:tc rowSpan="2"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Data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82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Subset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359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Encoding</a:t>
                      </a:r>
                    </a:p>
                  </a:txBody>
                  <a:tcPr vert="vert270"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67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9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to show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encoding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same or multiform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dataset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share all, subset, or none</a:t>
            </a:r>
          </a:p>
          <a:p>
            <a:endParaRPr lang="en-US" b="1" dirty="0"/>
          </a:p>
          <a:p>
            <a:r>
              <a:rPr lang="en-US" dirty="0"/>
              <a:t>How to interact</a:t>
            </a:r>
          </a:p>
          <a:p>
            <a:pPr lvl="1"/>
            <a:r>
              <a:rPr lang="en-US" b="1" dirty="0"/>
              <a:t>highlighting</a:t>
            </a:r>
            <a:r>
              <a:rPr lang="en-US" dirty="0"/>
              <a:t>: to link, or not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navigation</a:t>
            </a:r>
            <a:r>
              <a:rPr lang="en-US" dirty="0">
                <a:solidFill>
                  <a:srgbClr val="BFBFBF"/>
                </a:solidFill>
              </a:rPr>
              <a:t>: to share, or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6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LINKED HIGHLIGHTING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531" y="1022351"/>
            <a:ext cx="7797800" cy="770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to show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encoding</a:t>
            </a:r>
            <a:r>
              <a:rPr lang="en-US" dirty="0">
                <a:solidFill>
                  <a:srgbClr val="BFBFBF"/>
                </a:solidFill>
              </a:rPr>
              <a:t>: same or multiform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dataset</a:t>
            </a:r>
            <a:r>
              <a:rPr lang="en-US" dirty="0">
                <a:solidFill>
                  <a:srgbClr val="BFBFBF"/>
                </a:solidFill>
              </a:rPr>
              <a:t>: share all, subset, or none</a:t>
            </a:r>
          </a:p>
          <a:p>
            <a:endParaRPr lang="en-US" b="1" dirty="0">
              <a:solidFill>
                <a:srgbClr val="BFBFBF"/>
              </a:solidFill>
            </a:endParaRPr>
          </a:p>
          <a:p>
            <a:r>
              <a:rPr lang="en-US" dirty="0"/>
              <a:t>How to interact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highlighting</a:t>
            </a:r>
            <a:r>
              <a:rPr lang="en-US" dirty="0">
                <a:solidFill>
                  <a:srgbClr val="BFBFBF"/>
                </a:solidFill>
              </a:rPr>
              <a:t>: to link, or not</a:t>
            </a:r>
          </a:p>
          <a:p>
            <a:pPr lvl="1"/>
            <a:r>
              <a:rPr lang="en-US" b="1" dirty="0"/>
              <a:t>navigation</a:t>
            </a:r>
            <a:r>
              <a:rPr lang="en-US" dirty="0"/>
              <a:t>: to share, or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094149" y="9293670"/>
            <a:ext cx="5041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u="heavy" dirty="0">
                <a:latin typeface="Gill Sans MT"/>
                <a:cs typeface="Gill Sans MT"/>
                <a:hlinkClick r:id="rId3"/>
              </a:rPr>
              <a:t>http</a:t>
            </a:r>
            <a:r>
              <a:rPr sz="2400" u="heavy" spc="-5" dirty="0">
                <a:latin typeface="Gill Sans MT"/>
                <a:cs typeface="Gill Sans MT"/>
                <a:hlinkClick r:id="rId3"/>
              </a:rPr>
              <a:t>:</a:t>
            </a:r>
            <a:r>
              <a:rPr sz="2400" u="heavy" spc="-10" dirty="0">
                <a:latin typeface="Gill Sans MT"/>
                <a:cs typeface="Gill Sans MT"/>
                <a:hlinkClick r:id="rId3"/>
              </a:rPr>
              <a:t>//</a:t>
            </a:r>
            <a:r>
              <a:rPr sz="2400" u="heavy" dirty="0">
                <a:latin typeface="Gill Sans MT"/>
                <a:cs typeface="Gill Sans MT"/>
                <a:hlinkClick r:id="rId3"/>
              </a:rPr>
              <a:t>ww</a:t>
            </a:r>
            <a:r>
              <a:rPr sz="2400" u="heavy" spc="-145" dirty="0">
                <a:latin typeface="Gill Sans MT"/>
                <a:cs typeface="Gill Sans MT"/>
                <a:hlinkClick r:id="rId3"/>
              </a:rPr>
              <a:t>w</a:t>
            </a:r>
            <a:r>
              <a:rPr sz="2400" u="heavy" dirty="0">
                <a:latin typeface="Gill Sans MT"/>
                <a:cs typeface="Gill Sans MT"/>
                <a:hlinkClick r:id="rId3"/>
              </a:rPr>
              <a:t>.hi</a:t>
            </a:r>
            <a:r>
              <a:rPr sz="2400" u="heavy" spc="-15" dirty="0">
                <a:latin typeface="Gill Sans MT"/>
                <a:cs typeface="Gill Sans MT"/>
                <a:hlinkClick r:id="rId3"/>
              </a:rPr>
              <a:t>sto</a:t>
            </a:r>
            <a:r>
              <a:rPr sz="2400" u="heavy" spc="55" dirty="0">
                <a:latin typeface="Gill Sans MT"/>
                <a:cs typeface="Gill Sans MT"/>
                <a:hlinkClick r:id="rId3"/>
              </a:rPr>
              <a:t>r</a:t>
            </a:r>
            <a:r>
              <a:rPr sz="2400" u="heavy" spc="-15" dirty="0">
                <a:latin typeface="Gill Sans MT"/>
                <a:cs typeface="Gill Sans MT"/>
                <a:hlinkClick r:id="rId3"/>
              </a:rPr>
              <a:t>yshots</a:t>
            </a:r>
            <a:r>
              <a:rPr sz="2400" u="heavy" dirty="0">
                <a:latin typeface="Gill Sans MT"/>
                <a:cs typeface="Gill Sans MT"/>
                <a:hlinkClick r:id="rId3"/>
              </a:rPr>
              <a:t>.</a:t>
            </a:r>
            <a:r>
              <a:rPr sz="2400" u="heavy" spc="-15" dirty="0">
                <a:latin typeface="Gill Sans MT"/>
                <a:cs typeface="Gill Sans MT"/>
                <a:hlinkClick r:id="rId3"/>
              </a:rPr>
              <a:t>com/</a:t>
            </a:r>
            <a:r>
              <a:rPr sz="2400" u="heavy" spc="-70" dirty="0">
                <a:latin typeface="Gill Sans MT"/>
                <a:cs typeface="Gill Sans MT"/>
                <a:hlinkClick r:id="rId3"/>
              </a:rPr>
              <a:t>r</a:t>
            </a:r>
            <a:r>
              <a:rPr sz="2400" u="heavy" spc="-15" dirty="0">
                <a:latin typeface="Gill Sans MT"/>
                <a:cs typeface="Gill Sans MT"/>
                <a:hlinkClick r:id="rId3"/>
              </a:rPr>
              <a:t>ock</a:t>
            </a:r>
            <a:r>
              <a:rPr sz="2400" u="heavy" spc="-45" dirty="0">
                <a:latin typeface="Gill Sans MT"/>
                <a:cs typeface="Gill Sans MT"/>
                <a:hlinkClick r:id="rId3"/>
              </a:rPr>
              <a:t>m</a:t>
            </a:r>
            <a:r>
              <a:rPr sz="2400" u="heavy" spc="-15" dirty="0">
                <a:latin typeface="Gill Sans MT"/>
                <a:cs typeface="Gill Sans MT"/>
                <a:hlinkClick r:id="rId3"/>
              </a:rPr>
              <a:t>us</a:t>
            </a:r>
            <a:r>
              <a:rPr sz="2400" u="heavy" dirty="0">
                <a:latin typeface="Gill Sans MT"/>
                <a:cs typeface="Gill Sans MT"/>
                <a:hlinkClick r:id="rId3"/>
              </a:rPr>
              <a:t>i</a:t>
            </a:r>
            <a:r>
              <a:rPr sz="2400" u="heavy" spc="-10" dirty="0">
                <a:latin typeface="Gill Sans MT"/>
                <a:cs typeface="Gill Sans MT"/>
                <a:hlinkClick r:id="rId3"/>
              </a:rPr>
              <a:t>c/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9631" y="2032000"/>
            <a:ext cx="10528300" cy="671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LINKED 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3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Single vs Multiple views</a:t>
            </a:r>
          </a:p>
          <a:p>
            <a:pPr lvl="1"/>
            <a:r>
              <a:rPr lang="en-US" dirty="0"/>
              <a:t>eyes over memory—trade-off of display space and working memory</a:t>
            </a:r>
          </a:p>
          <a:p>
            <a:pPr lvl="1"/>
            <a:r>
              <a:rPr lang="en-US" dirty="0"/>
              <a:t>similar situation with partitioning vs layering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02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3567" y="0"/>
            <a:ext cx="7180564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variety of options…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23567" y="8229600"/>
            <a:ext cx="7332964" cy="1524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47367" y="0"/>
            <a:ext cx="7332964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19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93032" y="1177220"/>
            <a:ext cx="14554199" cy="7399162"/>
          </a:xfrm>
        </p:spPr>
        <p:txBody>
          <a:bodyPr>
            <a:normAutofit/>
          </a:bodyPr>
          <a:lstStyle/>
          <a:p>
            <a:r>
              <a:rPr lang="en-US" dirty="0"/>
              <a:t>PARTITIONING</a:t>
            </a:r>
          </a:p>
          <a:p>
            <a:pPr lvl="1"/>
            <a:r>
              <a:rPr lang="en-US" dirty="0"/>
              <a:t>action on the dataset that separates the data into groups</a:t>
            </a:r>
          </a:p>
          <a:p>
            <a:pPr lvl="1"/>
            <a:r>
              <a:rPr lang="en-US" dirty="0"/>
              <a:t>main design choices</a:t>
            </a:r>
          </a:p>
          <a:p>
            <a:pPr marL="323850" lvl="2" indent="-323850"/>
            <a:r>
              <a:rPr lang="en-US" dirty="0"/>
              <a:t>how to divide data up between views, given a hierarchy of attributes</a:t>
            </a:r>
          </a:p>
          <a:p>
            <a:pPr marL="323850" lvl="2" indent="-323850"/>
            <a:r>
              <a:rPr lang="en-US" dirty="0"/>
              <a:t>how many splits, and order of splits how many views (usually data driven)</a:t>
            </a:r>
          </a:p>
          <a:p>
            <a:pPr lvl="1"/>
            <a:r>
              <a:rPr lang="en-US" dirty="0"/>
              <a:t>partition attribute(s)</a:t>
            </a:r>
          </a:p>
          <a:p>
            <a:pPr lvl="2"/>
            <a:r>
              <a:rPr lang="en-US" dirty="0"/>
              <a:t>typically categorical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6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/>
          <a:srcRect l="6249" t="26116" r="57709" b="22318"/>
          <a:stretch/>
        </p:blipFill>
        <p:spPr>
          <a:xfrm>
            <a:off x="745331" y="1333500"/>
            <a:ext cx="15849600" cy="70866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8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908131" y="685800"/>
            <a:ext cx="8162872" cy="8028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SCATTERPLOT MATRIX (SPLOM)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</a:t>
            </a:r>
            <a:r>
              <a:rPr lang="en-US" spc="-40" dirty="0">
                <a:latin typeface="Gill Sans MT"/>
                <a:cs typeface="Gill Sans MT"/>
              </a:rPr>
              <a:t>e</a:t>
            </a:r>
            <a:r>
              <a:rPr lang="en-US" spc="-65" dirty="0">
                <a:latin typeface="Gill Sans MT"/>
                <a:cs typeface="Gill Sans MT"/>
              </a:rPr>
              <a:t>v</a:t>
            </a:r>
            <a:r>
              <a:rPr lang="en-US" dirty="0">
                <a:latin typeface="Gill Sans MT"/>
                <a:cs typeface="Gill Sans MT"/>
              </a:rPr>
              <a:t>el</a:t>
            </a:r>
            <a:r>
              <a:rPr lang="en-US" spc="-15" dirty="0">
                <a:latin typeface="Gill Sans MT"/>
                <a:cs typeface="Gill Sans MT"/>
              </a:rPr>
              <a:t>and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1994</a:t>
            </a:r>
          </a:p>
        </p:txBody>
      </p:sp>
    </p:spTree>
    <p:extLst>
      <p:ext uri="{BB962C8B-B14F-4D97-AF65-F5344CB8AC3E}">
        <p14:creationId xmlns:p14="http://schemas.microsoft.com/office/powerpoint/2010/main" val="396832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TRELLISED VIEWS</a:t>
            </a:r>
          </a:p>
          <a:p>
            <a:pPr lvl="1"/>
            <a:r>
              <a:rPr lang="en-US" u="sng" dirty="0"/>
              <a:t>panel variables</a:t>
            </a:r>
            <a:r>
              <a:rPr lang="en-US" dirty="0"/>
              <a:t>: attributes encoded in individual views</a:t>
            </a:r>
          </a:p>
          <a:p>
            <a:pPr lvl="1"/>
            <a:r>
              <a:rPr lang="en-US" u="sng" dirty="0"/>
              <a:t>partitioning variables</a:t>
            </a:r>
            <a:r>
              <a:rPr lang="en-US" dirty="0"/>
              <a:t>: partitioning attributes assigned to columns, rows, and pages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15" dirty="0">
                <a:latin typeface="Gill Sans MT"/>
                <a:cs typeface="Gill Sans MT"/>
              </a:rPr>
              <a:t>Bec</a:t>
            </a:r>
            <a:r>
              <a:rPr lang="en-US" spc="-90" dirty="0">
                <a:latin typeface="Gill Sans MT"/>
                <a:cs typeface="Gill Sans MT"/>
              </a:rPr>
              <a:t>k</a:t>
            </a:r>
            <a:r>
              <a:rPr lang="en-US" dirty="0">
                <a:latin typeface="Gill Sans MT"/>
                <a:cs typeface="Gill Sans MT"/>
              </a:rPr>
              <a:t>er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1996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4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76805" y="2163327"/>
            <a:ext cx="15786653" cy="5486400"/>
            <a:chOff x="669131" y="3077727"/>
            <a:chExt cx="15786653" cy="5486400"/>
          </a:xfrm>
        </p:grpSpPr>
        <p:pic>
          <p:nvPicPr>
            <p:cNvPr id="1026" name="Picture 2" descr="trellis-no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31" y="3534927"/>
              <a:ext cx="7085813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ellis-panel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531" y="3077727"/>
              <a:ext cx="7633253" cy="548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3750077" y="2450068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icrosoft Sans Serif" panose="020B0604020202020204" pitchFamily="34" charset="0"/>
              </a:rPr>
              <a:t>non-trellised scatter plot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08531" y="1600200"/>
            <a:ext cx="4471591" cy="66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Microsoft Sans Serif" panose="020B0604020202020204" pitchFamily="34" charset="0"/>
              </a:rPr>
              <a:t> trellising this visualization based on Gender and Political affiliation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>
          <a:xfrm>
            <a:off x="5317331" y="9296399"/>
            <a:ext cx="10591801" cy="4572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https://docs.tibco.com/pub/spotfire/5.5.0-march-2013/UsersGuide/vis/vis_trellis_visualizations.htm</a:t>
            </a:r>
          </a:p>
        </p:txBody>
      </p:sp>
    </p:spTree>
    <p:extLst>
      <p:ext uri="{BB962C8B-B14F-4D97-AF65-F5344CB8AC3E}">
        <p14:creationId xmlns:p14="http://schemas.microsoft.com/office/powerpoint/2010/main" val="3919021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HiVE</a:t>
            </a:r>
            <a:r>
              <a:rPr lang="en-US" dirty="0"/>
              <a:t>: Hierarchical Visual Expression</a:t>
            </a:r>
          </a:p>
          <a:p>
            <a:pPr lvl="1"/>
            <a:r>
              <a:rPr lang="en-US" u="sng" dirty="0"/>
              <a:t>partitioning</a:t>
            </a:r>
            <a:r>
              <a:rPr lang="en-US" dirty="0"/>
              <a:t>: transform data attributes into a hierarchy</a:t>
            </a:r>
          </a:p>
          <a:p>
            <a:pPr lvl="1"/>
            <a:r>
              <a:rPr lang="en-US" u="sng" dirty="0"/>
              <a:t>reconfigure hierarchies</a:t>
            </a:r>
            <a:r>
              <a:rPr lang="en-US" dirty="0"/>
              <a:t> to explore data space</a:t>
            </a:r>
          </a:p>
          <a:p>
            <a:pPr lvl="1"/>
            <a:r>
              <a:rPr lang="en-US" dirty="0" err="1"/>
              <a:t>treemaps</a:t>
            </a:r>
            <a:r>
              <a:rPr lang="en-US" dirty="0"/>
              <a:t> used as </a:t>
            </a:r>
            <a:r>
              <a:rPr lang="en-US" dirty="0" err="1"/>
              <a:t>spacefilling</a:t>
            </a:r>
            <a:r>
              <a:rPr lang="en-US" dirty="0"/>
              <a:t> layouts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Sli</a:t>
            </a:r>
            <a:r>
              <a:rPr lang="en-US" spc="-15" dirty="0" err="1">
                <a:latin typeface="Gill Sans MT"/>
                <a:cs typeface="Gill Sans MT"/>
              </a:rPr>
              <a:t>ngs</a:t>
            </a:r>
            <a:r>
              <a:rPr lang="en-US" spc="-25" dirty="0" err="1">
                <a:latin typeface="Gill Sans MT"/>
                <a:cs typeface="Gill Sans MT"/>
              </a:rPr>
              <a:t>b</a:t>
            </a:r>
            <a:r>
              <a:rPr lang="en-US" spc="-15" dirty="0" err="1">
                <a:latin typeface="Gill Sans MT"/>
                <a:cs typeface="Gill Sans MT"/>
              </a:rPr>
              <a:t>y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50153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18631" y="1001517"/>
            <a:ext cx="10756900" cy="8752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97215" y="0"/>
            <a:ext cx="9945833" cy="1108781"/>
          </a:xfrm>
        </p:spPr>
        <p:txBody>
          <a:bodyPr/>
          <a:lstStyle/>
          <a:p>
            <a:r>
              <a:rPr lang="en-US" sz="5400" spc="290" dirty="0">
                <a:latin typeface="Lucida Sans"/>
                <a:cs typeface="Lucida Sans"/>
              </a:rPr>
              <a:t>T</a:t>
            </a:r>
            <a:r>
              <a:rPr lang="en-US" sz="5400" spc="260" dirty="0">
                <a:latin typeface="Lucida Sans"/>
                <a:cs typeface="Lucida Sans"/>
              </a:rPr>
              <a:t>R</a:t>
            </a:r>
            <a:r>
              <a:rPr lang="en-US" sz="5400" spc="440" dirty="0">
                <a:latin typeface="Lucida Sans"/>
                <a:cs typeface="Lucida Sans"/>
              </a:rPr>
              <a:t>EEMAP</a:t>
            </a:r>
            <a:endParaRPr lang="en-US" sz="54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79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3567" y="0"/>
            <a:ext cx="7180564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variety of options…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71167" y="0"/>
            <a:ext cx="7332964" cy="83058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1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LAYERING</a:t>
            </a:r>
          </a:p>
          <a:p>
            <a:pPr lvl="1"/>
            <a:r>
              <a:rPr lang="en-US" dirty="0"/>
              <a:t>combining multiple views on top of one another to form a composite view</a:t>
            </a:r>
          </a:p>
          <a:p>
            <a:pPr lvl="1"/>
            <a:endParaRPr lang="en-US" dirty="0"/>
          </a:p>
          <a:p>
            <a:pPr marL="0" lvl="2" indent="0"/>
            <a:r>
              <a:rPr lang="en-US" u="sng" dirty="0"/>
              <a:t>rational</a:t>
            </a:r>
            <a:r>
              <a:rPr lang="en-US" dirty="0"/>
              <a:t>: supports a larger, more detailed view than using multiple views</a:t>
            </a:r>
          </a:p>
          <a:p>
            <a:pPr marL="0" lvl="2" indent="0"/>
            <a:endParaRPr lang="en-US" dirty="0"/>
          </a:p>
          <a:p>
            <a:pPr marL="0" lvl="2" indent="0"/>
            <a:r>
              <a:rPr lang="en-US" u="sng" dirty="0"/>
              <a:t>trade-off</a:t>
            </a:r>
            <a:r>
              <a:rPr lang="en-US" dirty="0"/>
              <a:t>: layering imposes constraints on visual encoding choice as well as number of layers that can be shown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3567" y="0"/>
            <a:ext cx="7180564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variety of options…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23567" y="7010400"/>
            <a:ext cx="7332964" cy="27432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GLOBAL COMPOSITING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8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432691" y="2705100"/>
            <a:ext cx="12462181" cy="580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</a:t>
            </a:r>
            <a:r>
              <a:rPr lang="en-US" spc="-5" dirty="0"/>
              <a:t>O</a:t>
            </a:r>
            <a:r>
              <a:rPr lang="en-US" spc="-40" dirty="0"/>
              <a:t>SEP</a:t>
            </a:r>
            <a:r>
              <a:rPr lang="en-US" dirty="0"/>
              <a:t>H</a:t>
            </a:r>
            <a:r>
              <a:rPr lang="en-US" spc="-5" dirty="0"/>
              <a:t> </a:t>
            </a:r>
            <a:r>
              <a:rPr lang="en-US" spc="-50" dirty="0"/>
              <a:t>MINARD</a:t>
            </a:r>
          </a:p>
          <a:p>
            <a:pPr lvl="3" algn="ctr"/>
            <a:r>
              <a:rPr lang="en-US" sz="2872" spc="-15" dirty="0">
                <a:latin typeface="Gill Sans MT"/>
                <a:cs typeface="Gill Sans MT"/>
              </a:rPr>
              <a:t>             1781-1870</a:t>
            </a:r>
            <a:endParaRPr lang="en-US" sz="2872" dirty="0">
              <a:latin typeface="Gill Sans MT"/>
              <a:cs typeface="Gill Sans M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14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2" y="3517884"/>
            <a:ext cx="4547759" cy="3277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0751" y="3669883"/>
            <a:ext cx="4878020" cy="31402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23822" y="3689837"/>
            <a:ext cx="4448709" cy="3155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overlays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14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5931" y="520328"/>
            <a:ext cx="9626600" cy="8712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58931" y="8623300"/>
            <a:ext cx="876300" cy="863600"/>
          </a:xfrm>
          <a:custGeom>
            <a:avLst/>
            <a:gdLst/>
            <a:ahLst/>
            <a:cxnLst/>
            <a:rect l="l" t="t" r="r" b="b"/>
            <a:pathLst>
              <a:path w="876300" h="863600">
                <a:moveTo>
                  <a:pt x="0" y="0"/>
                </a:moveTo>
                <a:lnTo>
                  <a:pt x="876300" y="0"/>
                </a:lnTo>
                <a:lnTo>
                  <a:pt x="876300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edge bundling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20" dirty="0">
                <a:latin typeface="Gill Sans MT"/>
                <a:cs typeface="Gill Sans MT"/>
              </a:rPr>
              <a:t>Hol</a:t>
            </a:r>
            <a:r>
              <a:rPr lang="en-US" spc="-15" dirty="0">
                <a:latin typeface="Gill Sans MT"/>
                <a:cs typeface="Gill Sans MT"/>
              </a:rPr>
              <a:t>ton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134827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4731" y="241300"/>
            <a:ext cx="3886200" cy="951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multiple encodings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09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GLYPHS</a:t>
            </a:r>
          </a:p>
          <a:p>
            <a:pPr lvl="1"/>
            <a:r>
              <a:rPr lang="en-US" dirty="0"/>
              <a:t>a graphical object with internal structure that arises from multiple marks</a:t>
            </a:r>
          </a:p>
          <a:p>
            <a:endParaRPr lang="en-US" dirty="0"/>
          </a:p>
          <a:p>
            <a:pPr marL="0" lvl="2" indent="0"/>
            <a:r>
              <a:rPr lang="en-US" u="sng" dirty="0"/>
              <a:t>ambiguity</a:t>
            </a:r>
            <a:r>
              <a:rPr lang="en-US" dirty="0"/>
              <a:t>: little distinct line between glyph and view!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32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6031" y="1638300"/>
            <a:ext cx="12268200" cy="647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42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4831" y="209550"/>
            <a:ext cx="7157250" cy="542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63931" y="1968500"/>
            <a:ext cx="5080000" cy="5080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906826" y="7147371"/>
            <a:ext cx="203136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20" dirty="0">
                <a:latin typeface="Gill Sans MT"/>
                <a:cs typeface="Gill Sans MT"/>
              </a:rPr>
              <a:t>Ki</a:t>
            </a:r>
            <a:r>
              <a:rPr sz="2400" spc="-15" dirty="0">
                <a:latin typeface="Gill Sans MT"/>
                <a:cs typeface="Gill Sans MT"/>
              </a:rPr>
              <a:t>ndlmann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2006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96431" y="5664200"/>
            <a:ext cx="5638800" cy="408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31286" y="9300020"/>
            <a:ext cx="1498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0" dirty="0">
                <a:latin typeface="Gill Sans MT"/>
                <a:cs typeface="Gill Sans MT"/>
              </a:rPr>
              <a:t>J</a:t>
            </a:r>
            <a:r>
              <a:rPr sz="2400" dirty="0">
                <a:latin typeface="Gill Sans MT"/>
                <a:cs typeface="Gill Sans MT"/>
              </a:rPr>
              <a:t>un</a:t>
            </a:r>
            <a:r>
              <a:rPr sz="2400" spc="-75" dirty="0">
                <a:latin typeface="Gill Sans MT"/>
                <a:cs typeface="Gill Sans MT"/>
              </a:rPr>
              <a:t>k</a:t>
            </a:r>
            <a:r>
              <a:rPr sz="2400" dirty="0">
                <a:latin typeface="Gill Sans MT"/>
                <a:cs typeface="Gill Sans MT"/>
              </a:rPr>
              <a:t>er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2006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13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</a:t>
            </a:r>
          </a:p>
          <a:p>
            <a:pPr lvl="1"/>
            <a:r>
              <a:rPr lang="en-US" dirty="0"/>
              <a:t>gather metadata for obtaining a set of names</a:t>
            </a:r>
          </a:p>
          <a:p>
            <a:pPr lvl="2"/>
            <a:r>
              <a:rPr lang="en-US" dirty="0"/>
              <a:t>or, things you want to represent</a:t>
            </a:r>
          </a:p>
          <a:p>
            <a:pPr lvl="1"/>
            <a:r>
              <a:rPr lang="en-US" dirty="0"/>
              <a:t>build a taxonomy</a:t>
            </a:r>
          </a:p>
          <a:p>
            <a:pPr lvl="2"/>
            <a:r>
              <a:rPr lang="en-US" dirty="0"/>
              <a:t>propose several categorization schemes</a:t>
            </a:r>
          </a:p>
          <a:p>
            <a:pPr lvl="1"/>
            <a:r>
              <a:rPr lang="en-US" dirty="0"/>
              <a:t>develop visual design</a:t>
            </a:r>
          </a:p>
          <a:p>
            <a:pPr lvl="2"/>
            <a:r>
              <a:rPr lang="en-US" dirty="0"/>
              <a:t>determine order of visual channels</a:t>
            </a:r>
          </a:p>
          <a:p>
            <a:pPr lvl="2"/>
            <a:r>
              <a:rPr lang="en-US" dirty="0"/>
              <a:t>propose optional mappings</a:t>
            </a:r>
          </a:p>
          <a:p>
            <a:pPr lvl="2"/>
            <a:r>
              <a:rPr lang="en-US" dirty="0"/>
              <a:t>identify metaphoric abstractions</a:t>
            </a:r>
          </a:p>
          <a:p>
            <a:pPr lvl="1"/>
            <a:r>
              <a:rPr lang="en-US" dirty="0"/>
              <a:t>implement a glyph-based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82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2431" y="0"/>
            <a:ext cx="54483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LINKED VIEWS</a:t>
            </a:r>
          </a:p>
          <a:p>
            <a:pPr lvl="1"/>
            <a:r>
              <a:rPr lang="en-US" dirty="0"/>
              <a:t>multiple views that are simultaneously visible and linked together such that actions in one view affect the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28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ITEM-LEVEL STACKING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83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175331" y="914400"/>
            <a:ext cx="134048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5" dirty="0">
                <a:latin typeface="Gill Sans MT"/>
                <a:cs typeface="Gill Sans MT"/>
              </a:rPr>
              <a:t>1781-1870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4863" y="2108200"/>
            <a:ext cx="9770532" cy="732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spc="-5" dirty="0"/>
              <a:t>O</a:t>
            </a:r>
            <a:r>
              <a:rPr lang="en-US" spc="-40" dirty="0"/>
              <a:t>SEP</a:t>
            </a:r>
            <a:r>
              <a:rPr lang="en-US" dirty="0"/>
              <a:t>H</a:t>
            </a:r>
            <a:r>
              <a:rPr lang="en-US" spc="-5" dirty="0"/>
              <a:t> </a:t>
            </a:r>
            <a:r>
              <a:rPr lang="en-US" spc="-50" dirty="0"/>
              <a:t>MINARD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15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3657600"/>
            <a:ext cx="13004800" cy="359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74472" y="9179370"/>
            <a:ext cx="14585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5" dirty="0">
                <a:latin typeface="Gill Sans MT"/>
                <a:cs typeface="Gill Sans MT"/>
              </a:rPr>
              <a:t>By</a:t>
            </a:r>
            <a:r>
              <a:rPr sz="2400" spc="-70" dirty="0">
                <a:latin typeface="Gill Sans MT"/>
                <a:cs typeface="Gill Sans MT"/>
              </a:rPr>
              <a:t>r</a:t>
            </a:r>
            <a:r>
              <a:rPr sz="2400" spc="-15" dirty="0">
                <a:latin typeface="Gill Sans MT"/>
                <a:cs typeface="Gill Sans MT"/>
              </a:rPr>
              <a:t>o</a:t>
            </a:r>
            <a:r>
              <a:rPr sz="2400" dirty="0">
                <a:latin typeface="Gill Sans MT"/>
                <a:cs typeface="Gill Sans MT"/>
              </a:rPr>
              <a:t>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2008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streamgraph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70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417" t="6666" r="68333" b="12000"/>
          <a:stretch/>
        </p:blipFill>
        <p:spPr>
          <a:xfrm>
            <a:off x="2955131" y="457200"/>
            <a:ext cx="11430000" cy="92964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>
          <a:xfrm>
            <a:off x="4555331" y="9296400"/>
            <a:ext cx="11353801" cy="457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/interactive/2009/07/31/business/20080801-metrics-graphic.html?_r=0</a:t>
            </a:r>
          </a:p>
        </p:txBody>
      </p:sp>
    </p:spTree>
    <p:extLst>
      <p:ext uri="{BB962C8B-B14F-4D97-AF65-F5344CB8AC3E}">
        <p14:creationId xmlns:p14="http://schemas.microsoft.com/office/powerpoint/2010/main" val="3453230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FOCUS + CONTEXT</a:t>
            </a:r>
          </a:p>
          <a:p>
            <a:pPr lvl="1"/>
            <a:r>
              <a:rPr lang="en-US" dirty="0"/>
              <a:t>techniques to show detail (focus) and overview (context) simultaneously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requires</a:t>
            </a:r>
            <a:r>
              <a:rPr lang="en-US" dirty="0"/>
              <a:t>: carefully pick what to show and hinting at what you are not showing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15037260" y="2514599"/>
            <a:ext cx="0" cy="3187701"/>
          </a:xfrm>
          <a:custGeom>
            <a:avLst/>
            <a:gdLst/>
            <a:ahLst/>
            <a:cxnLst/>
            <a:rect l="l" t="t" r="r" b="b"/>
            <a:pathLst>
              <a:path h="3187700">
                <a:moveTo>
                  <a:pt x="0" y="3187699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672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FOCUS + CONTEXT</a:t>
            </a:r>
          </a:p>
          <a:p>
            <a:pPr lvl="1"/>
            <a:r>
              <a:rPr lang="en-US" dirty="0"/>
              <a:t>synthesis of visual encoding and interaction</a:t>
            </a:r>
          </a:p>
          <a:p>
            <a:pPr lvl="1"/>
            <a:r>
              <a:rPr lang="en-US" dirty="0"/>
              <a:t>user selects region of interest (focus) through navigation or selection</a:t>
            </a:r>
          </a:p>
          <a:p>
            <a:pPr lvl="1"/>
            <a:r>
              <a:rPr lang="en-US" dirty="0"/>
              <a:t>provide context through aggregation, reduction, or layering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44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8018" y="2362200"/>
            <a:ext cx="8864227" cy="7182137"/>
          </a:xfrm>
          <a:prstGeom prst="rect">
            <a:avLst/>
          </a:prstGeom>
          <a:blipFill>
            <a:blip r:embed="rId3" cstate="print"/>
            <a:srcRect/>
            <a:stretch>
              <a:fillRect b="-5220"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 err="1"/>
              <a:t>focus+context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10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593931" y="1177219"/>
            <a:ext cx="7391400" cy="7399162"/>
          </a:xfrm>
        </p:spPr>
        <p:txBody>
          <a:bodyPr/>
          <a:lstStyle/>
          <a:p>
            <a:r>
              <a:rPr lang="en-US" dirty="0"/>
              <a:t>elision</a:t>
            </a:r>
          </a:p>
          <a:p>
            <a:pPr lvl="1" defTabSz="130046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means “suppression”</a:t>
            </a:r>
          </a:p>
          <a:p>
            <a:pPr lvl="1" defTabSz="130046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focus items shown in detail, other items summarized (suppressed) for context</a:t>
            </a:r>
          </a:p>
        </p:txBody>
      </p:sp>
      <p:sp>
        <p:nvSpPr>
          <p:cNvPr id="4" name="object 2"/>
          <p:cNvSpPr/>
          <p:nvPr/>
        </p:nvSpPr>
        <p:spPr>
          <a:xfrm>
            <a:off x="16911" y="1524000"/>
            <a:ext cx="8864227" cy="7182137"/>
          </a:xfrm>
          <a:prstGeom prst="rect">
            <a:avLst/>
          </a:prstGeom>
          <a:blipFill>
            <a:blip r:embed="rId3" cstate="print"/>
            <a:srcRect/>
            <a:stretch>
              <a:fillRect b="-5220"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724400"/>
            <a:ext cx="8898731" cy="3962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37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hlinkClick r:id="rId3"/>
          </p:cNvPr>
          <p:cNvSpPr>
            <a:spLocks noChangeAspect="1"/>
          </p:cNvSpPr>
          <p:nvPr/>
        </p:nvSpPr>
        <p:spPr>
          <a:xfrm>
            <a:off x="4098131" y="2590800"/>
            <a:ext cx="9144000" cy="6614809"/>
          </a:xfrm>
          <a:prstGeom prst="rect">
            <a:avLst/>
          </a:prstGeom>
          <a:blipFill>
            <a:blip r:embed="rId4" cstate="print"/>
            <a:srcRect/>
            <a:stretch>
              <a:fillRect l="-1216" t="-1639" r="-1216" b="-1639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16614" y="9315874"/>
            <a:ext cx="245286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7"/>
            <a:r>
              <a:rPr sz="2000" dirty="0">
                <a:solidFill>
                  <a:srgbClr val="000000"/>
                </a:solidFill>
                <a:latin typeface="Gill Sans"/>
                <a:cs typeface="Gill Sans"/>
              </a:rPr>
              <a:t>G</a:t>
            </a:r>
            <a:r>
              <a:rPr sz="2000" spc="-83" dirty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sz="2000" spc="-17" dirty="0">
                <a:solidFill>
                  <a:srgbClr val="000000"/>
                </a:solidFill>
                <a:latin typeface="Gill Sans"/>
                <a:cs typeface="Gill Sans"/>
              </a:rPr>
              <a:t>os</a:t>
            </a:r>
            <a:r>
              <a:rPr sz="2000" dirty="0">
                <a:solidFill>
                  <a:srgbClr val="000000"/>
                </a:solidFill>
                <a:latin typeface="Gill Sans"/>
                <a:cs typeface="Gill Sans"/>
              </a:rPr>
              <a:t>j</a:t>
            </a:r>
            <a:r>
              <a:rPr sz="2000" spc="-17" dirty="0">
                <a:solidFill>
                  <a:srgbClr val="000000"/>
                </a:solidFill>
                <a:latin typeface="Gill Sans"/>
                <a:cs typeface="Gill Sans"/>
              </a:rPr>
              <a:t>ea</a:t>
            </a:r>
            <a:r>
              <a:rPr sz="200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sz="2000" spc="-6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sz="2000" dirty="0">
                <a:solidFill>
                  <a:srgbClr val="000000"/>
                </a:solidFill>
                <a:latin typeface="Gill Sans"/>
                <a:cs typeface="Gill Sans"/>
              </a:rPr>
              <a:t>2002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SpaceTree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35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hlinkClick r:id="rId3"/>
          </p:cNvPr>
          <p:cNvSpPr>
            <a:spLocks noChangeAspect="1"/>
          </p:cNvSpPr>
          <p:nvPr/>
        </p:nvSpPr>
        <p:spPr>
          <a:xfrm>
            <a:off x="4021931" y="2514600"/>
            <a:ext cx="9144000" cy="6737684"/>
          </a:xfrm>
          <a:prstGeom prst="rect">
            <a:avLst/>
          </a:prstGeom>
          <a:blipFill>
            <a:blip r:embed="rId4" cstate="print"/>
            <a:srcRect/>
            <a:stretch>
              <a:fillRect l="-848" t="-1424" r="-848" b="-2340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51731" y="9326995"/>
            <a:ext cx="180684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7"/>
            <a:r>
              <a:rPr sz="2000" dirty="0">
                <a:solidFill>
                  <a:srgbClr val="000000"/>
                </a:solidFill>
                <a:latin typeface="Gill Sans"/>
                <a:cs typeface="Gill Sans"/>
              </a:rPr>
              <a:t>Heer</a:t>
            </a:r>
            <a:r>
              <a:rPr sz="2000" spc="-6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sz="2000" dirty="0">
                <a:solidFill>
                  <a:srgbClr val="000000"/>
                </a:solidFill>
                <a:latin typeface="Gill Sans"/>
                <a:cs typeface="Gill Sans"/>
              </a:rPr>
              <a:t>2004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DOITree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3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to show</a:t>
            </a:r>
          </a:p>
          <a:p>
            <a:pPr lvl="1"/>
            <a:r>
              <a:rPr lang="en-US" b="1" dirty="0"/>
              <a:t>encoding</a:t>
            </a:r>
            <a:r>
              <a:rPr lang="en-US" dirty="0"/>
              <a:t>: same or multiform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dataset</a:t>
            </a:r>
            <a:r>
              <a:rPr lang="en-US" dirty="0">
                <a:solidFill>
                  <a:srgbClr val="BFBFBF"/>
                </a:solidFill>
              </a:rPr>
              <a:t>: share all, subset, or none</a:t>
            </a:r>
          </a:p>
          <a:p>
            <a:endParaRPr lang="en-US" b="1" dirty="0">
              <a:solidFill>
                <a:srgbClr val="BFBFBF"/>
              </a:solidFill>
            </a:endParaRPr>
          </a:p>
          <a:p>
            <a:r>
              <a:rPr lang="en-US" dirty="0">
                <a:solidFill>
                  <a:srgbClr val="BFBFBF"/>
                </a:solidFill>
              </a:rPr>
              <a:t>How to interact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highlighting</a:t>
            </a:r>
            <a:r>
              <a:rPr lang="en-US" dirty="0">
                <a:solidFill>
                  <a:srgbClr val="BFBFBF"/>
                </a:solidFill>
              </a:rPr>
              <a:t>: to link, or not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navigation</a:t>
            </a:r>
            <a:r>
              <a:rPr lang="en-US" dirty="0">
                <a:solidFill>
                  <a:srgbClr val="BFBFBF"/>
                </a:solidFill>
              </a:rPr>
              <a:t>: to share, or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37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</a:t>
            </a:r>
          </a:p>
          <a:p>
            <a:pPr lvl="1"/>
            <a:r>
              <a:rPr lang="en-US" dirty="0"/>
              <a:t>degree of interest</a:t>
            </a:r>
          </a:p>
          <a:p>
            <a:pPr lvl="1"/>
            <a:r>
              <a:rPr lang="en-US" dirty="0"/>
              <a:t>based on observation that humans often represent their own neighborhood in detail, yet only major landmarks far away</a:t>
            </a:r>
          </a:p>
          <a:p>
            <a:pPr lvl="1"/>
            <a:r>
              <a:rPr lang="en-US" dirty="0"/>
              <a:t>goal is balance between local detail and global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pt-BR" dirty="0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pt-BR" spc="-17" dirty="0">
                <a:solidFill>
                  <a:srgbClr val="000000"/>
                </a:solidFill>
                <a:latin typeface="Gill Sans"/>
                <a:cs typeface="Gill Sans"/>
              </a:rPr>
              <a:t>urnas</a:t>
            </a:r>
            <a:r>
              <a:rPr lang="pt-BR" spc="-6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pt-BR" dirty="0">
                <a:solidFill>
                  <a:srgbClr val="000000"/>
                </a:solidFill>
                <a:latin typeface="Gill Sans"/>
                <a:cs typeface="Gill Sans"/>
              </a:rPr>
              <a:t>1986</a:t>
            </a:r>
          </a:p>
        </p:txBody>
      </p:sp>
    </p:spTree>
    <p:extLst>
      <p:ext uri="{BB962C8B-B14F-4D97-AF65-F5344CB8AC3E}">
        <p14:creationId xmlns:p14="http://schemas.microsoft.com/office/powerpoint/2010/main" val="4146134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626" y="6433931"/>
            <a:ext cx="15035912" cy="3319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525671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DOITree</a:t>
            </a:r>
            <a:endParaRPr lang="en-US" dirty="0"/>
          </a:p>
          <a:p>
            <a:pPr lvl="1"/>
            <a:r>
              <a:rPr lang="en-US" dirty="0"/>
              <a:t>interactive trees with animated transitions that fit within a bounded region of space</a:t>
            </a:r>
          </a:p>
          <a:p>
            <a:pPr lvl="1"/>
            <a:r>
              <a:rPr lang="en-US" dirty="0"/>
              <a:t>layout depends on the user’s estimated DOI</a:t>
            </a:r>
          </a:p>
          <a:p>
            <a:pPr lvl="1"/>
            <a:r>
              <a:rPr lang="en-US" dirty="0"/>
              <a:t>use...</a:t>
            </a:r>
          </a:p>
          <a:p>
            <a:pPr marL="322111" lvl="2" indent="-322111"/>
            <a:r>
              <a:rPr lang="en-US" dirty="0"/>
              <a:t>logical filtering based on DOI</a:t>
            </a:r>
          </a:p>
          <a:p>
            <a:pPr marL="322111" lvl="2" indent="-322111"/>
            <a:r>
              <a:rPr lang="en-US" dirty="0"/>
              <a:t>geometric distortion of node size based on DOI</a:t>
            </a:r>
          </a:p>
          <a:p>
            <a:pPr marL="322111" lvl="2" indent="-322111"/>
            <a:r>
              <a:rPr lang="en-US" dirty="0"/>
              <a:t>semantic zooming on content based on node size</a:t>
            </a:r>
          </a:p>
          <a:p>
            <a:pPr marL="322111" lvl="2" indent="-322111"/>
            <a:r>
              <a:rPr lang="en-US" dirty="0"/>
              <a:t>aggregate representations of elided subtrees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is-IS" dirty="0">
                <a:solidFill>
                  <a:srgbClr val="000000"/>
                </a:solidFill>
                <a:latin typeface="Gill Sans"/>
                <a:cs typeface="Gill Sans"/>
              </a:rPr>
              <a:t>Heer</a:t>
            </a:r>
            <a:r>
              <a:rPr lang="is-IS" spc="-6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is-IS" dirty="0">
                <a:solidFill>
                  <a:srgbClr val="000000"/>
                </a:solidFill>
                <a:latin typeface="Gill Sans"/>
                <a:cs typeface="Gill Sans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1721227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974931" y="1177219"/>
            <a:ext cx="6400800" cy="7399162"/>
          </a:xfrm>
        </p:spPr>
        <p:txBody>
          <a:bodyPr/>
          <a:lstStyle/>
          <a:p>
            <a:r>
              <a:rPr lang="en-US" dirty="0"/>
              <a:t>superimpose</a:t>
            </a:r>
          </a:p>
          <a:p>
            <a:pPr lvl="1"/>
            <a:r>
              <a:rPr lang="en-US" dirty="0"/>
              <a:t>focus layer limited to a local region of view, instead of stretching across the entire view</a:t>
            </a:r>
          </a:p>
        </p:txBody>
      </p:sp>
      <p:sp>
        <p:nvSpPr>
          <p:cNvPr id="3" name="object 2"/>
          <p:cNvSpPr/>
          <p:nvPr/>
        </p:nvSpPr>
        <p:spPr>
          <a:xfrm>
            <a:off x="16911" y="1524000"/>
            <a:ext cx="8864227" cy="7182137"/>
          </a:xfrm>
          <a:prstGeom prst="rect">
            <a:avLst/>
          </a:prstGeom>
          <a:blipFill>
            <a:blip r:embed="rId3" cstate="print"/>
            <a:srcRect/>
            <a:stretch>
              <a:fillRect b="-5220"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81800"/>
            <a:ext cx="8898731" cy="1905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682" y="2687991"/>
            <a:ext cx="8898731" cy="20364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80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hlinkClick r:id="rId3"/>
          </p:cNvPr>
          <p:cNvSpPr/>
          <p:nvPr/>
        </p:nvSpPr>
        <p:spPr>
          <a:xfrm>
            <a:off x="4555331" y="914400"/>
            <a:ext cx="12335445" cy="7986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" y="5743787"/>
            <a:ext cx="4479129" cy="2832594"/>
          </a:xfrm>
        </p:spPr>
        <p:txBody>
          <a:bodyPr/>
          <a:lstStyle/>
          <a:p>
            <a:pPr marL="66675"/>
            <a:r>
              <a:rPr lang="en-US" dirty="0" err="1"/>
              <a:t>Toolglass</a:t>
            </a:r>
            <a:r>
              <a:rPr lang="en-US" dirty="0"/>
              <a:t> &amp; Magic Lenses</a:t>
            </a:r>
          </a:p>
        </p:txBody>
      </p:sp>
    </p:spTree>
    <p:extLst>
      <p:ext uri="{BB962C8B-B14F-4D97-AF65-F5344CB8AC3E}">
        <p14:creationId xmlns:p14="http://schemas.microsoft.com/office/powerpoint/2010/main" val="4001679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8730" y="636833"/>
            <a:ext cx="4419601" cy="5611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5731" y="1282700"/>
            <a:ext cx="8613406" cy="767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8730" y="6248400"/>
            <a:ext cx="441296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7" algn="r"/>
            <a:r>
              <a:rPr sz="4000" spc="-30" dirty="0">
                <a:solidFill>
                  <a:srgbClr val="000000"/>
                </a:solidFill>
                <a:latin typeface="Gill Sans"/>
                <a:cs typeface="Georgia"/>
              </a:rPr>
              <a:t>magnific</a:t>
            </a:r>
            <a:r>
              <a:rPr sz="4000" spc="-6" dirty="0">
                <a:solidFill>
                  <a:srgbClr val="000000"/>
                </a:solidFill>
                <a:latin typeface="Gill Sans"/>
                <a:cs typeface="Georgia"/>
              </a:rPr>
              <a:t>a</a:t>
            </a:r>
            <a:r>
              <a:rPr sz="4000" dirty="0">
                <a:solidFill>
                  <a:srgbClr val="000000"/>
                </a:solidFill>
                <a:latin typeface="Gill Sans"/>
                <a:cs typeface="Georgia"/>
              </a:rPr>
              <a:t>t</a:t>
            </a:r>
            <a:r>
              <a:rPr sz="4000" spc="-30" dirty="0">
                <a:solidFill>
                  <a:srgbClr val="000000"/>
                </a:solidFill>
                <a:latin typeface="Gill Sans"/>
                <a:cs typeface="Georgia"/>
              </a:rPr>
              <a:t>ion</a:t>
            </a:r>
            <a:endParaRPr sz="4000" dirty="0">
              <a:solidFill>
                <a:srgbClr val="000000"/>
              </a:solidFill>
              <a:latin typeface="Gill Sans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4794" y="8890684"/>
            <a:ext cx="622742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7" algn="r"/>
            <a:r>
              <a:rPr sz="4000" spc="-30" dirty="0">
                <a:solidFill>
                  <a:srgbClr val="000000"/>
                </a:solidFill>
                <a:latin typeface="Gill Sans"/>
                <a:cs typeface="Georgia"/>
              </a:rPr>
              <a:t>high</a:t>
            </a:r>
            <a:r>
              <a:rPr sz="4000" spc="-6" dirty="0">
                <a:solidFill>
                  <a:srgbClr val="000000"/>
                </a:solidFill>
                <a:latin typeface="Gill Sans"/>
                <a:cs typeface="Georgia"/>
              </a:rPr>
              <a:t>l</a:t>
            </a:r>
            <a:r>
              <a:rPr sz="4000" spc="-25" dirty="0">
                <a:solidFill>
                  <a:srgbClr val="000000"/>
                </a:solidFill>
                <a:latin typeface="Gill Sans"/>
                <a:cs typeface="Georgia"/>
              </a:rPr>
              <a:t>igh</a:t>
            </a:r>
            <a:r>
              <a:rPr sz="4000" dirty="0">
                <a:solidFill>
                  <a:srgbClr val="000000"/>
                </a:solidFill>
                <a:latin typeface="Gill Sans"/>
                <a:cs typeface="Georgia"/>
              </a:rPr>
              <a:t>t</a:t>
            </a:r>
            <a:r>
              <a:rPr sz="4000" spc="-6" dirty="0">
                <a:solidFill>
                  <a:srgbClr val="000000"/>
                </a:solidFill>
                <a:latin typeface="Gill Sans"/>
                <a:cs typeface="Georgia"/>
              </a:rPr>
              <a:t> </a:t>
            </a:r>
            <a:r>
              <a:rPr sz="4000" spc="-17" dirty="0">
                <a:solidFill>
                  <a:srgbClr val="000000"/>
                </a:solidFill>
                <a:latin typeface="Gill Sans"/>
                <a:cs typeface="Georgia"/>
              </a:rPr>
              <a:t>|</a:t>
            </a:r>
            <a:r>
              <a:rPr sz="4000" spc="-6" dirty="0">
                <a:solidFill>
                  <a:srgbClr val="000000"/>
                </a:solidFill>
                <a:latin typeface="Gill Sans"/>
                <a:cs typeface="Georgia"/>
              </a:rPr>
              <a:t> </a:t>
            </a:r>
            <a:r>
              <a:rPr sz="4000" spc="-30" dirty="0">
                <a:solidFill>
                  <a:srgbClr val="000000"/>
                </a:solidFill>
                <a:latin typeface="Gill Sans"/>
                <a:cs typeface="Georgia"/>
              </a:rPr>
              <a:t>suppress</a:t>
            </a:r>
            <a:endParaRPr sz="4000" dirty="0">
              <a:solidFill>
                <a:srgbClr val="000000"/>
              </a:solidFill>
              <a:latin typeface="Gill Sans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3957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279731" y="1415487"/>
            <a:ext cx="7316665" cy="7399162"/>
          </a:xfrm>
        </p:spPr>
        <p:txBody>
          <a:bodyPr/>
          <a:lstStyle/>
          <a:p>
            <a:r>
              <a:rPr lang="en-US" dirty="0"/>
              <a:t>distort</a:t>
            </a:r>
          </a:p>
          <a:p>
            <a:pPr lvl="1"/>
            <a:r>
              <a:rPr lang="en-US" dirty="0"/>
              <a:t>use geometric distortion of the contextual regions to make room for the details in the focus region(s)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6911" y="1524000"/>
            <a:ext cx="8864227" cy="7182137"/>
          </a:xfrm>
          <a:prstGeom prst="rect">
            <a:avLst/>
          </a:prstGeom>
          <a:blipFill>
            <a:blip r:embed="rId3" cstate="print"/>
            <a:srcRect/>
            <a:stretch>
              <a:fillRect b="-5220"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682" y="2687991"/>
            <a:ext cx="8898731" cy="40938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51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6609" y="2376055"/>
            <a:ext cx="8667046" cy="6500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6609" y="2376058"/>
            <a:ext cx="8667592" cy="6500494"/>
          </a:xfrm>
          <a:custGeom>
            <a:avLst/>
            <a:gdLst/>
            <a:ahLst/>
            <a:cxnLst/>
            <a:rect l="l" t="t" r="r" b="b"/>
            <a:pathLst>
              <a:path w="6500495" h="6500495">
                <a:moveTo>
                  <a:pt x="0" y="0"/>
                </a:moveTo>
                <a:lnTo>
                  <a:pt x="6500086" y="0"/>
                </a:lnTo>
                <a:lnTo>
                  <a:pt x="6500086" y="6500086"/>
                </a:lnTo>
                <a:lnTo>
                  <a:pt x="0" y="65000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5751" y="9293670"/>
            <a:ext cx="1064207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7"/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http</a:t>
            </a:r>
            <a:r>
              <a:rPr sz="2000" u="heavy" spc="-6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:</a:t>
            </a:r>
            <a:r>
              <a:rPr sz="2000" u="heavy" spc="-11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//</a:t>
            </a:r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ww</a:t>
            </a:r>
            <a:r>
              <a:rPr sz="2000" u="heavy" spc="-173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w</a:t>
            </a:r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.</a:t>
            </a:r>
            <a:r>
              <a:rPr sz="2000" u="heavy" spc="-11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cs</a:t>
            </a:r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.</a:t>
            </a:r>
            <a:r>
              <a:rPr sz="2000" u="heavy" spc="-17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umd</a:t>
            </a:r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.</a:t>
            </a:r>
            <a:r>
              <a:rPr sz="2000" u="heavy" spc="-17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edu/</a:t>
            </a:r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cl</a:t>
            </a:r>
            <a:r>
              <a:rPr sz="2000" u="heavy" spc="-11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ass/fa</a:t>
            </a:r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ll</a:t>
            </a:r>
            <a:r>
              <a:rPr sz="2000" u="heavy" spc="-17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2002/cmsc838s/</a:t>
            </a:r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tich</a:t>
            </a:r>
            <a:r>
              <a:rPr sz="2000" u="heavy" spc="-6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i</a:t>
            </a:r>
            <a:r>
              <a:rPr sz="2000" u="heavy" spc="-11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/</a:t>
            </a:r>
            <a:r>
              <a:rPr sz="2000" u="heavy" spc="25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fis</a:t>
            </a:r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h</a:t>
            </a:r>
            <a:r>
              <a:rPr sz="2000" u="heavy" spc="-47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e</a:t>
            </a:r>
            <a:r>
              <a:rPr sz="2000" u="heavy" spc="-78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y</a:t>
            </a:r>
            <a:r>
              <a:rPr sz="2000" u="heavy" spc="53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e</a:t>
            </a:r>
            <a:r>
              <a:rPr sz="2000" u="heavy" dirty="0">
                <a:solidFill>
                  <a:srgbClr val="000000"/>
                </a:solidFill>
                <a:latin typeface="Gill Sans"/>
                <a:cs typeface="Gill Sans"/>
                <a:hlinkClick r:id="rId4"/>
              </a:rPr>
              <a:t>.html</a:t>
            </a:r>
            <a:endParaRPr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FISHEYE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5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3"/>
          </p:cNvPr>
          <p:cNvSpPr/>
          <p:nvPr/>
        </p:nvSpPr>
        <p:spPr>
          <a:xfrm>
            <a:off x="2269331" y="939801"/>
            <a:ext cx="12801600" cy="7874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811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hlinkClick r:id="rId3"/>
          </p:cNvPr>
          <p:cNvSpPr/>
          <p:nvPr/>
        </p:nvSpPr>
        <p:spPr>
          <a:xfrm>
            <a:off x="3717131" y="990601"/>
            <a:ext cx="9829800" cy="7772400"/>
          </a:xfrm>
          <a:prstGeom prst="rect">
            <a:avLst/>
          </a:prstGeom>
          <a:blipFill>
            <a:blip r:embed="rId4" cstate="print"/>
            <a:srcRect/>
            <a:stretch>
              <a:fillRect l="-777" t="-1459" r="-1549" b="-1459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65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hlinkClick r:id="rId3"/>
          </p:cNvPr>
          <p:cNvSpPr>
            <a:spLocks noChangeAspect="1"/>
          </p:cNvSpPr>
          <p:nvPr/>
        </p:nvSpPr>
        <p:spPr>
          <a:xfrm>
            <a:off x="4098131" y="2301498"/>
            <a:ext cx="9144000" cy="6927273"/>
          </a:xfrm>
          <a:prstGeom prst="rect">
            <a:avLst/>
          </a:prstGeom>
          <a:blipFill>
            <a:blip r:embed="rId4" cstate="print"/>
            <a:srcRect/>
            <a:stretch>
              <a:fillRect l="-1200" t="-1529" r="-1836" b="-1529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hyperbolic geometry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5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MULTIFORM</a:t>
            </a:r>
          </a:p>
          <a:p>
            <a:pPr lvl="1"/>
            <a:r>
              <a:rPr lang="en-US" dirty="0"/>
              <a:t>different visual encodings are used between the views</a:t>
            </a:r>
          </a:p>
          <a:p>
            <a:pPr lvl="1"/>
            <a:endParaRPr lang="en-US" dirty="0"/>
          </a:p>
          <a:p>
            <a:pPr marL="0" lvl="2" indent="0"/>
            <a:r>
              <a:rPr lang="en-US" u="sng" dirty="0"/>
              <a:t>rational</a:t>
            </a:r>
            <a:r>
              <a:rPr lang="en-US" dirty="0"/>
              <a:t>: single, monolithic view has strong limits on the number of attributes that can be shown simultaneously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99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distortion concerns</a:t>
            </a:r>
          </a:p>
          <a:p>
            <a:pPr lvl="1"/>
            <a:r>
              <a:rPr lang="en-US" dirty="0"/>
              <a:t>unsuitable for relative spatial judgments </a:t>
            </a:r>
          </a:p>
          <a:p>
            <a:pPr lvl="1"/>
            <a:r>
              <a:rPr lang="en-US" dirty="0"/>
              <a:t>overhead of tracking distortion </a:t>
            </a:r>
          </a:p>
          <a:p>
            <a:pPr lvl="1"/>
            <a:r>
              <a:rPr lang="en-US" dirty="0"/>
              <a:t>visual communication of distortion </a:t>
            </a:r>
          </a:p>
          <a:p>
            <a:pPr lvl="2"/>
            <a:r>
              <a:rPr lang="en-US" dirty="0"/>
              <a:t>(use gridlines, shading, etc.)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06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distortion concerns (cont.)</a:t>
            </a:r>
          </a:p>
          <a:p>
            <a:pPr lvl="1"/>
            <a:r>
              <a:rPr lang="en-US" dirty="0"/>
              <a:t>target acquisition problem </a:t>
            </a:r>
          </a:p>
          <a:p>
            <a:pPr marL="323850" lvl="2" indent="-323850"/>
            <a:r>
              <a:rPr lang="en-US" dirty="0"/>
              <a:t>lens displacing items away from screen location</a:t>
            </a:r>
          </a:p>
          <a:p>
            <a:pPr lvl="1"/>
            <a:r>
              <a:rPr lang="en-US" dirty="0"/>
              <a:t>mixed results compared to separate views and temporal navigation </a:t>
            </a:r>
          </a:p>
          <a:p>
            <a:pPr lvl="1"/>
            <a:r>
              <a:rPr lang="en-US" dirty="0"/>
              <a:t>fisheye follow-up: concern with enthusiasm over distortion </a:t>
            </a:r>
          </a:p>
          <a:p>
            <a:pPr marL="323850" lvl="2" indent="-323850"/>
            <a:r>
              <a:rPr lang="en-US" dirty="0"/>
              <a:t>what is being shown: selective filtering</a:t>
            </a:r>
          </a:p>
          <a:p>
            <a:pPr marL="323850" lvl="2" indent="-323850"/>
            <a:r>
              <a:rPr lang="en-US" dirty="0"/>
              <a:t>how it is being shown: distortion as one possibility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0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  <a:p>
            <a:pPr lvl="1"/>
            <a:r>
              <a:rPr lang="en-US" dirty="0"/>
              <a:t>Visualization Analysis &amp; Design: Chapter 11 (pp. 242-263), Chapter 12 (pp. 264-297), &amp; Chapter 14 (pp. </a:t>
            </a:r>
            <a:r>
              <a:rPr lang="en-US"/>
              <a:t>322-339)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97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2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3"/>
          </p:cNvPr>
          <p:cNvSpPr/>
          <p:nvPr/>
        </p:nvSpPr>
        <p:spPr>
          <a:xfrm>
            <a:off x="2762560" y="762000"/>
            <a:ext cx="11815143" cy="8329647"/>
          </a:xfrm>
          <a:prstGeom prst="rect">
            <a:avLst/>
          </a:prstGeom>
          <a:blipFill>
            <a:blip r:embed="rId4" cstate="print"/>
            <a:srcRect/>
            <a:stretch>
              <a:fillRect l="-4130" t="-14504" r="-5940"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=_5J80uDTxD8</a:t>
            </a:r>
          </a:p>
        </p:txBody>
      </p:sp>
    </p:spTree>
    <p:extLst>
      <p:ext uri="{BB962C8B-B14F-4D97-AF65-F5344CB8AC3E}">
        <p14:creationId xmlns:p14="http://schemas.microsoft.com/office/powerpoint/2010/main" val="369648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to show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encoding</a:t>
            </a:r>
            <a:r>
              <a:rPr lang="en-US" dirty="0">
                <a:solidFill>
                  <a:srgbClr val="BFBFBF"/>
                </a:solidFill>
              </a:rPr>
              <a:t>: same or multiform</a:t>
            </a:r>
          </a:p>
          <a:p>
            <a:pPr lvl="1"/>
            <a:r>
              <a:rPr lang="en-US" b="1" dirty="0"/>
              <a:t>dataset</a:t>
            </a:r>
            <a:r>
              <a:rPr lang="en-US" dirty="0"/>
              <a:t>: share all, subset, or none</a:t>
            </a:r>
          </a:p>
          <a:p>
            <a:endParaRPr lang="en-US" b="1" dirty="0">
              <a:solidFill>
                <a:srgbClr val="BFBFBF"/>
              </a:solidFill>
            </a:endParaRPr>
          </a:p>
          <a:p>
            <a:r>
              <a:rPr lang="en-US" dirty="0">
                <a:solidFill>
                  <a:srgbClr val="BFBFBF"/>
                </a:solidFill>
              </a:rPr>
              <a:t>How to interact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highlighting</a:t>
            </a:r>
            <a:r>
              <a:rPr lang="en-US" dirty="0">
                <a:solidFill>
                  <a:srgbClr val="BFBFBF"/>
                </a:solidFill>
              </a:rPr>
              <a:t>: to link, or not</a:t>
            </a:r>
          </a:p>
          <a:p>
            <a:pPr lvl="1"/>
            <a:r>
              <a:rPr lang="en-US" b="1" dirty="0">
                <a:solidFill>
                  <a:srgbClr val="BFBFBF"/>
                </a:solidFill>
              </a:rPr>
              <a:t>navigation</a:t>
            </a:r>
            <a:r>
              <a:rPr lang="en-US" dirty="0">
                <a:solidFill>
                  <a:srgbClr val="BFBFBF"/>
                </a:solidFill>
              </a:rPr>
              <a:t>: to share, or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6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SHARED DATA</a:t>
            </a:r>
          </a:p>
          <a:p>
            <a:pPr lvl="1"/>
            <a:r>
              <a:rPr lang="en-US" dirty="0"/>
              <a:t>showing all data in each view, but with different encoding schemes</a:t>
            </a:r>
          </a:p>
          <a:p>
            <a:pPr lvl="1"/>
            <a:endParaRPr lang="en-US" dirty="0"/>
          </a:p>
          <a:p>
            <a:pPr marL="0" lvl="2" indent="0"/>
            <a:r>
              <a:rPr lang="en-US" u="sng" dirty="0"/>
              <a:t>rational</a:t>
            </a:r>
            <a:r>
              <a:rPr lang="en-US" dirty="0"/>
              <a:t>: different views support different tasks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5733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</TotalTime>
  <Words>1031</Words>
  <Application>Microsoft Macintosh PowerPoint</Application>
  <PresentationFormat>Custom</PresentationFormat>
  <Paragraphs>187</Paragraphs>
  <Slides>63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Gill Sans</vt:lpstr>
      <vt:lpstr>Gill Sans MT</vt:lpstr>
      <vt:lpstr>Lucida Sans</vt:lpstr>
      <vt:lpstr>Microsoft Sans Serif</vt:lpstr>
      <vt:lpstr>1_Custom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4930/6930-902 Scientific Visualization</dc:title>
  <cp:lastModifiedBy>Rosen, Paul</cp:lastModifiedBy>
  <cp:revision>61</cp:revision>
  <cp:lastPrinted>2019-01-31T03:21:52Z</cp:lastPrinted>
  <dcterms:created xsi:type="dcterms:W3CDTF">2015-09-10T16:24:17Z</dcterms:created>
  <dcterms:modified xsi:type="dcterms:W3CDTF">2019-01-31T03:23:24Z</dcterms:modified>
</cp:coreProperties>
</file>